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61" r:id="rId5"/>
    <p:sldId id="260" r:id="rId6"/>
    <p:sldId id="258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C9C"/>
    <a:srgbClr val="CC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22E2B2-2DF6-4194-926B-A48011302145}" v="25" dt="2023-04-27T19:26:50.764"/>
    <p1510:client id="{7FD2EA0F-6532-4D09-A686-9ADD22D9EAE4}" v="583" dt="2023-04-28T18:27:00.202"/>
    <p1510:client id="{844353C3-A2D7-4B35-8038-9E872DB78018}" v="53" dt="2023-04-27T20:32:58.643"/>
    <p1510:client id="{860756F3-BB5C-4C7F-9E95-E4872842BBE8}" v="544" dt="2023-04-28T23:02:19.141"/>
    <p1510:client id="{EE293D91-D746-4B9A-B1C4-8E02F685FCB3}" v="116" dt="2023-04-27T20:05:35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28.04.2023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escolalegal.com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escolalegal.com.br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revista@aescolalegal.com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Diagrama&#10;&#10;Descrição gerada automaticamente">
            <a:extLst>
              <a:ext uri="{FF2B5EF4-FFF2-40B4-BE49-F238E27FC236}">
                <a16:creationId xmlns:a16="http://schemas.microsoft.com/office/drawing/2014/main" id="{DEA5FC55-7405-F990-D495-F244A3385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72" y="447053"/>
            <a:ext cx="10765765" cy="617955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38D9709-6993-4E16-9233-426F4245425E}"/>
              </a:ext>
            </a:extLst>
          </p:cNvPr>
          <p:cNvSpPr txBox="1"/>
          <p:nvPr/>
        </p:nvSpPr>
        <p:spPr>
          <a:xfrm>
            <a:off x="7174636" y="5753952"/>
            <a:ext cx="307341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>
                <a:solidFill>
                  <a:srgbClr val="0C3C9C"/>
                </a:solidFill>
                <a:ea typeface="Calibri"/>
                <a:cs typeface="Calibri"/>
                <a:hlinkClick r:id="rId3"/>
              </a:rPr>
              <a:t>https://aescolalegal.com.br</a:t>
            </a:r>
            <a:endParaRPr lang="pt-BR" sz="2000" dirty="0">
              <a:solidFill>
                <a:srgbClr val="0C3C9C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93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AF39A8D-D8DE-C070-E27F-F6A2DE939FB1}"/>
              </a:ext>
            </a:extLst>
          </p:cNvPr>
          <p:cNvSpPr txBox="1"/>
          <p:nvPr/>
        </p:nvSpPr>
        <p:spPr>
          <a:xfrm>
            <a:off x="310551" y="382438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/>
              <a:t>AEL - GRÁFICOS</a:t>
            </a:r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A815525-EA8F-1325-908E-A7C4FA91880A}"/>
              </a:ext>
            </a:extLst>
          </p:cNvPr>
          <p:cNvSpPr txBox="1"/>
          <p:nvPr/>
        </p:nvSpPr>
        <p:spPr>
          <a:xfrm>
            <a:off x="1839633" y="5118340"/>
            <a:ext cx="290623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rgbClr val="CC1455"/>
                </a:solidFill>
                <a:cs typeface="Calibri"/>
              </a:rPr>
              <a:t>Mulheres – 53,8%</a:t>
            </a:r>
            <a:endParaRPr lang="pt-BR" sz="2800" b="1" dirty="0" err="1">
              <a:solidFill>
                <a:srgbClr val="CC1455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ADE9C8B-2C37-24C6-3791-2A2989068BDF}"/>
              </a:ext>
            </a:extLst>
          </p:cNvPr>
          <p:cNvSpPr txBox="1"/>
          <p:nvPr/>
        </p:nvSpPr>
        <p:spPr>
          <a:xfrm>
            <a:off x="8167677" y="2197395"/>
            <a:ext cx="335092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rgbClr val="002060"/>
                </a:solidFill>
                <a:cs typeface="Calibri"/>
              </a:rPr>
              <a:t>Homens – 45,8%</a:t>
            </a:r>
          </a:p>
        </p:txBody>
      </p:sp>
      <p:pic>
        <p:nvPicPr>
          <p:cNvPr id="7" name="Imagem 7" descr="Gráfico, Gráfico de pizza&#10;&#10;Descrição gerada automaticamente">
            <a:extLst>
              <a:ext uri="{FF2B5EF4-FFF2-40B4-BE49-F238E27FC236}">
                <a16:creationId xmlns:a16="http://schemas.microsoft.com/office/drawing/2014/main" id="{D8799760-17AE-AD7F-33AD-703D9C19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293" y="1441729"/>
            <a:ext cx="3981450" cy="367518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51DB53B-5626-95F7-BEEA-C4D1CA03D1E3}"/>
              </a:ext>
            </a:extLst>
          </p:cNvPr>
          <p:cNvSpPr txBox="1"/>
          <p:nvPr/>
        </p:nvSpPr>
        <p:spPr>
          <a:xfrm>
            <a:off x="421821" y="2721429"/>
            <a:ext cx="389164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600" b="1" dirty="0">
                <a:ea typeface="Calibri"/>
                <a:cs typeface="Calibri"/>
              </a:rPr>
              <a:t>Gênero  - Leitores</a:t>
            </a:r>
            <a:endParaRPr lang="pt-BR" dirty="0"/>
          </a:p>
          <a:p>
            <a:r>
              <a:rPr lang="pt-BR" sz="3600" b="1" dirty="0">
                <a:ea typeface="Calibri"/>
                <a:cs typeface="Calibri"/>
              </a:rPr>
              <a:t> Orientação Sexual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36756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2E82B73C-A8D4-5EEC-B299-AEB1E87A649E}"/>
              </a:ext>
            </a:extLst>
          </p:cNvPr>
          <p:cNvSpPr txBox="1"/>
          <p:nvPr/>
        </p:nvSpPr>
        <p:spPr>
          <a:xfrm>
            <a:off x="220633" y="3490742"/>
            <a:ext cx="398720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4000" b="1" dirty="0">
                <a:cs typeface="Calibri"/>
              </a:rPr>
              <a:t>PAÍSES leitores</a:t>
            </a:r>
            <a:endParaRPr lang="pt-BR" sz="4000" b="1" dirty="0"/>
          </a:p>
        </p:txBody>
      </p:sp>
      <p:pic>
        <p:nvPicPr>
          <p:cNvPr id="2" name="Imagem 2" descr="Gráfico, Gráfico de pizza&#10;&#10;Descrição gerada automaticamente">
            <a:extLst>
              <a:ext uri="{FF2B5EF4-FFF2-40B4-BE49-F238E27FC236}">
                <a16:creationId xmlns:a16="http://schemas.microsoft.com/office/drawing/2014/main" id="{8A047764-F892-FC8F-2231-FED73FD7D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004" y="1792531"/>
            <a:ext cx="4267200" cy="4049317"/>
          </a:xfrm>
          <a:prstGeom prst="rect">
            <a:avLst/>
          </a:prstGeom>
        </p:spPr>
      </p:pic>
      <p:pic>
        <p:nvPicPr>
          <p:cNvPr id="3" name="Imagem 4" descr="Gráfico, Gráfico de bolhas&#10;&#10;Descrição gerada automaticamente">
            <a:extLst>
              <a:ext uri="{FF2B5EF4-FFF2-40B4-BE49-F238E27FC236}">
                <a16:creationId xmlns:a16="http://schemas.microsoft.com/office/drawing/2014/main" id="{B9FABB71-A7BB-D979-B30F-89C625672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0755" y="1600822"/>
            <a:ext cx="3792747" cy="422682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C2B23AB-D475-6FBB-7F62-0A10F9E62BD6}"/>
              </a:ext>
            </a:extLst>
          </p:cNvPr>
          <p:cNvSpPr txBox="1"/>
          <p:nvPr/>
        </p:nvSpPr>
        <p:spPr>
          <a:xfrm>
            <a:off x="281528" y="308277"/>
            <a:ext cx="257388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cs typeface="Calibri"/>
              </a:rPr>
              <a:t>AEL - GRÁFICOS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5812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Gráfico, Gráfico de barras, Gráfico de cascata&#10;&#10;Descrição gerada automaticamente">
            <a:extLst>
              <a:ext uri="{FF2B5EF4-FFF2-40B4-BE49-F238E27FC236}">
                <a16:creationId xmlns:a16="http://schemas.microsoft.com/office/drawing/2014/main" id="{E203811C-DF5F-C97D-2EBE-3E830F784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8814" y="1305181"/>
            <a:ext cx="5849428" cy="4400190"/>
          </a:xfr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0D9BDEA-F833-E996-9BC7-3683A002C7D9}"/>
              </a:ext>
            </a:extLst>
          </p:cNvPr>
          <p:cNvSpPr txBox="1"/>
          <p:nvPr/>
        </p:nvSpPr>
        <p:spPr>
          <a:xfrm>
            <a:off x="286878" y="361105"/>
            <a:ext cx="267452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cs typeface="Calibri"/>
              </a:rPr>
              <a:t>AEL - GRÁFICOS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E70E05-B371-EC65-B4A2-189D0D9E1031}"/>
              </a:ext>
            </a:extLst>
          </p:cNvPr>
          <p:cNvSpPr txBox="1"/>
          <p:nvPr/>
        </p:nvSpPr>
        <p:spPr>
          <a:xfrm>
            <a:off x="290222" y="3149579"/>
            <a:ext cx="4937115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COLABORADORES</a:t>
            </a:r>
            <a:br>
              <a:rPr lang="pt-BR" sz="3600" b="1" dirty="0">
                <a:cs typeface="Calibri"/>
              </a:rPr>
            </a:br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TEXTOS E ARTIGOS </a:t>
            </a:r>
          </a:p>
          <a:p>
            <a:r>
              <a:rPr lang="pt-BR" sz="24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Exceto Assessorias de imprensa</a:t>
            </a:r>
          </a:p>
        </p:txBody>
      </p:sp>
    </p:spTree>
    <p:extLst>
      <p:ext uri="{BB962C8B-B14F-4D97-AF65-F5344CB8AC3E}">
        <p14:creationId xmlns:p14="http://schemas.microsoft.com/office/powerpoint/2010/main" val="3949004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DB51D043-FC4D-FF92-6896-E99D1137002B}"/>
              </a:ext>
            </a:extLst>
          </p:cNvPr>
          <p:cNvSpPr txBox="1"/>
          <p:nvPr/>
        </p:nvSpPr>
        <p:spPr>
          <a:xfrm>
            <a:off x="310283" y="361105"/>
            <a:ext cx="25902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cs typeface="Calibri"/>
              </a:rPr>
              <a:t>AEL - GRÁFICOS</a:t>
            </a:r>
            <a:endParaRPr lang="pt-BR" dirty="0"/>
          </a:p>
        </p:txBody>
      </p:sp>
      <p:pic>
        <p:nvPicPr>
          <p:cNvPr id="5" name="Imagem 5" descr="Gráfico, Gráfico de dispersão&#10;&#10;Descrição gerada automaticamente">
            <a:extLst>
              <a:ext uri="{FF2B5EF4-FFF2-40B4-BE49-F238E27FC236}">
                <a16:creationId xmlns:a16="http://schemas.microsoft.com/office/drawing/2014/main" id="{1A280D6E-AF8A-D77E-2D4D-9B4B3A23E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891" y="1397080"/>
            <a:ext cx="4914180" cy="449515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BA2853D-BBD3-E23F-0150-98A64E243FB2}"/>
              </a:ext>
            </a:extLst>
          </p:cNvPr>
          <p:cNvSpPr txBox="1"/>
          <p:nvPr/>
        </p:nvSpPr>
        <p:spPr>
          <a:xfrm>
            <a:off x="351570" y="3360193"/>
            <a:ext cx="4738844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40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Instrucional</a:t>
            </a:r>
            <a:br>
              <a:rPr lang="pt-BR" sz="4000" b="1" dirty="0">
                <a:solidFill>
                  <a:schemeClr val="tx2">
                    <a:lumMod val="50000"/>
                  </a:schemeClr>
                </a:solidFill>
                <a:cs typeface="Calibri"/>
              </a:rPr>
            </a:br>
            <a:r>
              <a:rPr lang="pt-BR" sz="28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Nível de Formação Acadêmica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B9A7005-A598-4848-210E-693B193B491E}"/>
              </a:ext>
            </a:extLst>
          </p:cNvPr>
          <p:cNvSpPr txBox="1"/>
          <p:nvPr/>
        </p:nvSpPr>
        <p:spPr>
          <a:xfrm>
            <a:off x="3238500" y="6368142"/>
            <a:ext cx="587828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dirty="0">
                <a:ea typeface="Calibri"/>
                <a:cs typeface="Calibri"/>
              </a:rPr>
              <a:t>Dados obtidos no Google </a:t>
            </a:r>
            <a:r>
              <a:rPr lang="pt-BR" dirty="0" err="1">
                <a:ea typeface="Calibri"/>
                <a:cs typeface="Calibri"/>
              </a:rPr>
              <a:t>Analitics</a:t>
            </a:r>
            <a:r>
              <a:rPr lang="pt-BR" dirty="0">
                <a:ea typeface="Calibri"/>
                <a:cs typeface="Calibri"/>
              </a:rPr>
              <a:t> – </a:t>
            </a:r>
            <a:r>
              <a:rPr lang="pt-BR" dirty="0" err="1">
                <a:ea typeface="Calibri"/>
                <a:cs typeface="Calibri"/>
              </a:rPr>
              <a:t>Webstasts</a:t>
            </a:r>
            <a:r>
              <a:rPr lang="pt-BR" dirty="0">
                <a:ea typeface="Calibri"/>
                <a:cs typeface="Calibri"/>
              </a:rPr>
              <a:t> -  </a:t>
            </a:r>
            <a:r>
              <a:rPr lang="pt-BR" dirty="0" err="1">
                <a:ea typeface="Calibri"/>
                <a:cs typeface="Calibri"/>
              </a:rPr>
              <a:t>Awstats</a:t>
            </a:r>
            <a:endParaRPr lang="pt-BR" dirty="0" err="1"/>
          </a:p>
        </p:txBody>
      </p:sp>
    </p:spTree>
    <p:extLst>
      <p:ext uri="{BB962C8B-B14F-4D97-AF65-F5344CB8AC3E}">
        <p14:creationId xmlns:p14="http://schemas.microsoft.com/office/powerpoint/2010/main" val="1130022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75B6AD9-4509-9E55-34AA-5052DD67C293}"/>
              </a:ext>
            </a:extLst>
          </p:cNvPr>
          <p:cNvSpPr txBox="1"/>
          <p:nvPr/>
        </p:nvSpPr>
        <p:spPr>
          <a:xfrm>
            <a:off x="214533" y="171912"/>
            <a:ext cx="259352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/>
              <a:t>AEL - GRÁFICOS</a:t>
            </a:r>
            <a:endParaRPr lang="pt-BR" sz="2800">
              <a:cs typeface="Calibri" panose="020F0502020204030204"/>
            </a:endParaRPr>
          </a:p>
        </p:txBody>
      </p:sp>
      <p:pic>
        <p:nvPicPr>
          <p:cNvPr id="4" name="Imagem 4" descr="Gráfico&#10;&#10;Descrição gerada automaticamente">
            <a:extLst>
              <a:ext uri="{FF2B5EF4-FFF2-40B4-BE49-F238E27FC236}">
                <a16:creationId xmlns:a16="http://schemas.microsoft.com/office/drawing/2014/main" id="{292E9BBB-CFD0-02CA-558B-BD408B0160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646" y="1079740"/>
            <a:ext cx="5518029" cy="554678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DC876BF-E175-D65F-BD4E-27B4B82D0D6F}"/>
              </a:ext>
            </a:extLst>
          </p:cNvPr>
          <p:cNvSpPr txBox="1"/>
          <p:nvPr/>
        </p:nvSpPr>
        <p:spPr>
          <a:xfrm>
            <a:off x="336697" y="2498650"/>
            <a:ext cx="3242930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4000" b="1" dirty="0">
                <a:cs typeface="Calibri"/>
              </a:rPr>
              <a:t>Faixa Etária</a:t>
            </a:r>
            <a:r>
              <a:rPr lang="pt-BR" dirty="0">
                <a:cs typeface="Calibri"/>
              </a:rPr>
              <a:t> - </a:t>
            </a:r>
            <a:r>
              <a:rPr lang="pt-BR" sz="2800" b="1" dirty="0">
                <a:cs typeface="Calibri"/>
              </a:rPr>
              <a:t>leitores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97302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>
            <a:extLst>
              <a:ext uri="{FF2B5EF4-FFF2-40B4-BE49-F238E27FC236}">
                <a16:creationId xmlns:a16="http://schemas.microsoft.com/office/drawing/2014/main" id="{D65FA1F8-3E23-E4F0-FDD8-CAF93E2A8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734" y="1154290"/>
            <a:ext cx="5353753" cy="500097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0C9A0B2-B194-872C-E6C8-E4010382278C}"/>
              </a:ext>
            </a:extLst>
          </p:cNvPr>
          <p:cNvSpPr txBox="1"/>
          <p:nvPr/>
        </p:nvSpPr>
        <p:spPr>
          <a:xfrm>
            <a:off x="254000" y="268111"/>
            <a:ext cx="237066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cs typeface="Calibri"/>
              </a:rPr>
              <a:t>GRÁFICOS AEL</a:t>
            </a:r>
            <a:endParaRPr lang="pt-BR" sz="28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04E4464-8070-E2AE-C15C-2390B19EDF89}"/>
              </a:ext>
            </a:extLst>
          </p:cNvPr>
          <p:cNvSpPr txBox="1"/>
          <p:nvPr/>
        </p:nvSpPr>
        <p:spPr>
          <a:xfrm>
            <a:off x="225777" y="3372555"/>
            <a:ext cx="3104444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cs typeface="Calibri"/>
              </a:rPr>
              <a:t>Crescimento constante</a:t>
            </a:r>
          </a:p>
          <a:p>
            <a:r>
              <a:rPr lang="pt-BR" b="1" dirty="0">
                <a:cs typeface="Calibri"/>
              </a:rPr>
              <a:t>3,5 anos de existência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C3DD1E5-A409-D6C2-0A86-7F8F1426133D}"/>
              </a:ext>
            </a:extLst>
          </p:cNvPr>
          <p:cNvSpPr txBox="1"/>
          <p:nvPr/>
        </p:nvSpPr>
        <p:spPr>
          <a:xfrm>
            <a:off x="1834444" y="6462888"/>
            <a:ext cx="625122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400" dirty="0">
                <a:cs typeface="Calibri"/>
                <a:hlinkClick r:id="rId3"/>
              </a:rPr>
              <a:t>https://aescolalegal.com.br</a:t>
            </a:r>
            <a:r>
              <a:rPr lang="pt-BR" sz="1400" dirty="0">
                <a:cs typeface="Calibri"/>
              </a:rPr>
              <a:t> - </a:t>
            </a:r>
            <a:r>
              <a:rPr lang="pt-BR" sz="1400" dirty="0">
                <a:cs typeface="Calibri"/>
                <a:hlinkClick r:id="rId4"/>
              </a:rPr>
              <a:t>revista@aescolalegal.com.br</a:t>
            </a:r>
            <a:r>
              <a:rPr lang="pt-BR" sz="1400" dirty="0">
                <a:cs typeface="Calibri"/>
              </a:rPr>
              <a:t>  - SP-SP – Brasil 05/2023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92041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5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313</cp:revision>
  <dcterms:created xsi:type="dcterms:W3CDTF">2023-04-27T19:16:13Z</dcterms:created>
  <dcterms:modified xsi:type="dcterms:W3CDTF">2023-04-28T23:02:40Z</dcterms:modified>
</cp:coreProperties>
</file>